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56" r:id="rId3"/>
    <p:sldId id="267" r:id="rId4"/>
    <p:sldId id="268" r:id="rId5"/>
    <p:sldId id="269" r:id="rId6"/>
    <p:sldId id="270" r:id="rId7"/>
    <p:sldId id="272" r:id="rId8"/>
    <p:sldId id="273" r:id="rId9"/>
    <p:sldId id="263" r:id="rId10"/>
    <p:sldId id="264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0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4B62D8-D02E-3FC1-FF64-5EE29B5E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18" y="425096"/>
            <a:ext cx="3297191" cy="88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89FFBEE-DA57-65FE-A148-75D02A23D7B5}"/>
              </a:ext>
            </a:extLst>
          </p:cNvPr>
          <p:cNvSpPr txBox="1"/>
          <p:nvPr/>
        </p:nvSpPr>
        <p:spPr>
          <a:xfrm>
            <a:off x="5025388" y="1615440"/>
            <a:ext cx="928497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rial Black" panose="020B0A04020102020204" pitchFamily="34" charset="0"/>
              </a:rPr>
              <a:t>Proyecto de Práctica Profesional</a:t>
            </a:r>
          </a:p>
          <a:p>
            <a:endParaRPr lang="es-ES" sz="3200" dirty="0">
              <a:latin typeface="Arial Black" panose="020B0A04020102020204" pitchFamily="34" charset="0"/>
            </a:endParaRPr>
          </a:p>
          <a:p>
            <a:r>
              <a:rPr lang="es-ES" sz="3200" dirty="0">
                <a:latin typeface="Arial Black" panose="020B0A04020102020204" pitchFamily="34" charset="0"/>
              </a:rPr>
              <a:t>¨Calculadora AI con Inteligencia Artificial ¨</a:t>
            </a:r>
          </a:p>
          <a:p>
            <a:r>
              <a:rPr lang="es-ES" sz="3200" dirty="0">
                <a:latin typeface="Arial Black" panose="020B0A04020102020204" pitchFamily="34" charset="0"/>
              </a:rPr>
              <a:t>				</a:t>
            </a:r>
            <a:r>
              <a:rPr lang="es-ES" sz="2400" dirty="0">
                <a:latin typeface="Arial Black" panose="020B0A04020102020204" pitchFamily="34" charset="0"/>
              </a:rPr>
              <a:t>Autores: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Roseilis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De La Cruz González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Yaisel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Turcás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Matos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es-ES" sz="2400" dirty="0">
                <a:latin typeface="Arial Black" panose="020B0A04020102020204" pitchFamily="34" charset="0"/>
                <a:cs typeface="Arial" panose="020B0604020202020204" pitchFamily="34" charset="0"/>
              </a:rPr>
              <a:t>Tutor: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DrC.Dionis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López Ramos</a:t>
            </a:r>
          </a:p>
          <a:p>
            <a:endParaRPr lang="es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9591CE-A8C1-6313-EA3F-200C1ACBC248}"/>
              </a:ext>
            </a:extLst>
          </p:cNvPr>
          <p:cNvSpPr txBox="1"/>
          <p:nvPr/>
        </p:nvSpPr>
        <p:spPr>
          <a:xfrm>
            <a:off x="5829300" y="7158173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/>
                <a:ea typeface="Calibri" panose="020F0502020204030204" pitchFamily="34" charset="0"/>
              </a:rPr>
              <a:t>Facultad de Ingeniería en Telecomunicaciones, Informática y Biomédica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946DDFA2-23B3-05D6-DBBF-5D8F3E59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30"/>
            <a:ext cx="4648200" cy="824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22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44" y="515303"/>
            <a:ext cx="7910512" cy="1159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Conclusiones y futuras líneas de investigación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69633" y="1938814"/>
            <a:ext cx="22860" cy="5775484"/>
          </a:xfrm>
          <a:prstGeom prst="roundRect">
            <a:avLst>
              <a:gd name="adj" fmla="val 693772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056442" y="2323862"/>
            <a:ext cx="616744" cy="22860"/>
          </a:xfrm>
          <a:prstGeom prst="roundRect">
            <a:avLst>
              <a:gd name="adj" fmla="val 69377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82823" y="2137053"/>
            <a:ext cx="396478" cy="39647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7" name="Text 4"/>
          <p:cNvSpPr/>
          <p:nvPr/>
        </p:nvSpPr>
        <p:spPr>
          <a:xfrm>
            <a:off x="831771" y="2196108"/>
            <a:ext cx="9846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850231" y="2115026"/>
            <a:ext cx="270807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Integración con wearables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50231" y="2510433"/>
            <a:ext cx="667702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de dispositivos portátiles específicos para el embarazo que recopilen datos en tiempo real para mejorar la precisión de las predicciones.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56442" y="3811786"/>
            <a:ext cx="616744" cy="22860"/>
          </a:xfrm>
          <a:prstGeom prst="roundRect">
            <a:avLst>
              <a:gd name="adj" fmla="val 693772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82823" y="3624977"/>
            <a:ext cx="396478" cy="39647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12" name="Text 9"/>
          <p:cNvSpPr/>
          <p:nvPr/>
        </p:nvSpPr>
        <p:spPr>
          <a:xfrm>
            <a:off x="803077" y="3684032"/>
            <a:ext cx="15585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850231" y="3602950"/>
            <a:ext cx="319861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Modelos predictivos avanzados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850231" y="3998357"/>
            <a:ext cx="667702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Investigación en algoritmos de aprendizaje profundo para capturar relaciones aún más complejas en los datos del embarazo.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56442" y="5299710"/>
            <a:ext cx="616744" cy="22860"/>
          </a:xfrm>
          <a:prstGeom prst="roundRect">
            <a:avLst>
              <a:gd name="adj" fmla="val 693772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82823" y="5112901"/>
            <a:ext cx="396478" cy="39647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17" name="Text 14"/>
          <p:cNvSpPr/>
          <p:nvPr/>
        </p:nvSpPr>
        <p:spPr>
          <a:xfrm>
            <a:off x="805934" y="5171956"/>
            <a:ext cx="15025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850231" y="5090874"/>
            <a:ext cx="23992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Estudios longitudinales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850231" y="5486281"/>
            <a:ext cx="667702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Seguimiento a largo plazo de los resultados del embarazo y desarrollo infantil para refinar y validar los modelos predictivos.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56442" y="6787634"/>
            <a:ext cx="616744" cy="22860"/>
          </a:xfrm>
          <a:prstGeom prst="roundRect">
            <a:avLst>
              <a:gd name="adj" fmla="val 693772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682823" y="6600825"/>
            <a:ext cx="396478" cy="39647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</p:sp>
      <p:sp>
        <p:nvSpPr>
          <p:cNvPr id="22" name="Text 19"/>
          <p:cNvSpPr/>
          <p:nvPr/>
        </p:nvSpPr>
        <p:spPr>
          <a:xfrm>
            <a:off x="796885" y="6659880"/>
            <a:ext cx="16835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850231" y="6578798"/>
            <a:ext cx="2318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Ética y privacidad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850231" y="6974205"/>
            <a:ext cx="667702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de marcos éticos robustos para el uso de IA en la atención prenatal, garantizando la privacidad y el consentimiento informado.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91" y="626388"/>
            <a:ext cx="7912417" cy="3194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50"/>
              </a:lnSpc>
              <a:buNone/>
            </a:pPr>
            <a:r>
              <a:rPr lang="en-US" sz="50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Predicción de Fechas de Parto Utilizando Inteligencia Artificial: Un Análisis Detallado</a:t>
            </a:r>
            <a:endParaRPr lang="en-US" sz="5000" dirty="0"/>
          </a:p>
        </p:txBody>
      </p:sp>
      <p:sp>
        <p:nvSpPr>
          <p:cNvPr id="4" name="Text 1"/>
          <p:cNvSpPr/>
          <p:nvPr/>
        </p:nvSpPr>
        <p:spPr>
          <a:xfrm>
            <a:off x="615791" y="4084915"/>
            <a:ext cx="7912417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El embarazo es una etapa crucial en la vida de una mujer, marcada por cambios fisiológicos y emocionales significativos. La predicción precisa de la fecha de parto es fundamental para brindar una atención prenatal adecuada y garantizar el bienestar tanto de la madre como del bebé. Sin embargo, los métodos tradicionales de predicción a menudo carecen de la precisión necesaria, especialmente en embarazos de alto riesgo.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5791" y="5690116"/>
            <a:ext cx="7912417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En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este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contexto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, la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Inteligencia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Artificial (IA) emerge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como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una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herramienta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poderosa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para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abordar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este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desafío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. Al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combinar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técnicas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avanzadas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de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aprendizaje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automático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y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análisis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de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datos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, la IA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promete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revolucionar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la forma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en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que se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predice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y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gestiona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el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proceso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de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embarazo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y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parto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ofreciendo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un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enfoque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más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personalizado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y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preciso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para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cada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futura</a:t>
            </a:r>
            <a:r>
              <a:rPr lang="en-US" sz="1350" dirty="0">
                <a:solidFill>
                  <a:srgbClr val="272525"/>
                </a:solidFill>
                <a:latin typeface="Aptos Display" panose="020B0004020202020204" pitchFamily="34" charset="0"/>
                <a:ea typeface="Montserrat" pitchFamily="34" charset="-122"/>
                <a:cs typeface="Arial" panose="020B0604020202020204" pitchFamily="34" charset="0"/>
              </a:rPr>
              <a:t> madre.</a:t>
            </a:r>
            <a:endParaRPr lang="en-US" sz="1350" dirty="0"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5791" y="7308413"/>
            <a:ext cx="281464" cy="281464"/>
          </a:xfrm>
          <a:prstGeom prst="roundRect">
            <a:avLst>
              <a:gd name="adj" fmla="val 3248403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9AC7B09-C234-B885-97C6-A280BA4A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4">
            <a:extLst>
              <a:ext uri="{FF2B5EF4-FFF2-40B4-BE49-F238E27FC236}">
                <a16:creationId xmlns:a16="http://schemas.microsoft.com/office/drawing/2014/main" id="{F1DB7481-5C66-31C6-1CF9-2B2A4C11DD7E}"/>
              </a:ext>
            </a:extLst>
          </p:cNvPr>
          <p:cNvSpPr/>
          <p:nvPr/>
        </p:nvSpPr>
        <p:spPr>
          <a:xfrm>
            <a:off x="6790611" y="2944058"/>
            <a:ext cx="3171230" cy="1854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 predicción precisa permite a los profesionales de la salud programar controles prenatales y prepararse adecuadamente para el parto, reduciendo riesgos y complicaciones.</a:t>
            </a:r>
            <a:endParaRPr lang="en-US" sz="1500" dirty="0"/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96EA8E01-3CDC-0270-1A0C-45CD64DA45FC}"/>
              </a:ext>
            </a:extLst>
          </p:cNvPr>
          <p:cNvSpPr/>
          <p:nvPr/>
        </p:nvSpPr>
        <p:spPr>
          <a:xfrm>
            <a:off x="10783014" y="2944058"/>
            <a:ext cx="3171230" cy="1854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Conocer la fecha probable de parto ayuda a los padres a prepararse emocionalmente para la llegada del bebé, reduciendo la ansiedad y el estrés.</a:t>
            </a:r>
            <a:endParaRPr lang="en-US" sz="1500" dirty="0"/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5B5734DF-94B6-40B5-F65C-38A72D58A2F5}"/>
              </a:ext>
            </a:extLst>
          </p:cNvPr>
          <p:cNvSpPr/>
          <p:nvPr/>
        </p:nvSpPr>
        <p:spPr>
          <a:xfrm>
            <a:off x="6790611" y="5642848"/>
            <a:ext cx="3171230" cy="1854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 la organización de aspectos prácticos como la licencia por maternidad, el cuidado de otros hijos y la preparación del hogar para el recién nacido.</a:t>
            </a:r>
            <a:endParaRPr lang="en-US" sz="1500" dirty="0"/>
          </a:p>
        </p:txBody>
      </p:sp>
      <p:sp>
        <p:nvSpPr>
          <p:cNvPr id="10" name="Text 16">
            <a:extLst>
              <a:ext uri="{FF2B5EF4-FFF2-40B4-BE49-F238E27FC236}">
                <a16:creationId xmlns:a16="http://schemas.microsoft.com/office/drawing/2014/main" id="{65C8E402-62C4-AF99-BCA0-C032A7ACD1C9}"/>
              </a:ext>
            </a:extLst>
          </p:cNvPr>
          <p:cNvSpPr/>
          <p:nvPr/>
        </p:nvSpPr>
        <p:spPr>
          <a:xfrm>
            <a:off x="10783014" y="5642848"/>
            <a:ext cx="3171230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identificar y gestionar mejor los embarazos de alto riesgo, tomando medidas preventivas o de intervención temprana cuando sea necesario.</a:t>
            </a:r>
            <a:endParaRPr lang="en-US" sz="150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80301B93-E626-B6CB-3434-FAB5459E3DD5}"/>
              </a:ext>
            </a:extLst>
          </p:cNvPr>
          <p:cNvSpPr/>
          <p:nvPr/>
        </p:nvSpPr>
        <p:spPr>
          <a:xfrm>
            <a:off x="6790611" y="2510314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Planificación médica</a:t>
            </a:r>
            <a:endParaRPr lang="en-US" sz="200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ABD6A51E-A6B7-C2FC-5460-92551C042B45}"/>
              </a:ext>
            </a:extLst>
          </p:cNvPr>
          <p:cNvSpPr/>
          <p:nvPr/>
        </p:nvSpPr>
        <p:spPr>
          <a:xfrm>
            <a:off x="10783014" y="2510314"/>
            <a:ext cx="259413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Preparación emocional</a:t>
            </a:r>
            <a:endParaRPr lang="en-US" sz="20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AE1DBD40-3085-D7C5-0C23-54B92116E483}"/>
              </a:ext>
            </a:extLst>
          </p:cNvPr>
          <p:cNvSpPr/>
          <p:nvPr/>
        </p:nvSpPr>
        <p:spPr>
          <a:xfrm>
            <a:off x="6790611" y="5209103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Logística familiar</a:t>
            </a:r>
            <a:endParaRPr lang="en-US" sz="2000" dirty="0"/>
          </a:p>
        </p:txBody>
      </p:sp>
      <p:sp>
        <p:nvSpPr>
          <p:cNvPr id="8" name="Text 15">
            <a:extLst>
              <a:ext uri="{FF2B5EF4-FFF2-40B4-BE49-F238E27FC236}">
                <a16:creationId xmlns:a16="http://schemas.microsoft.com/office/drawing/2014/main" id="{EF852D5A-0F28-69AB-7BC0-0218EA3CD1BF}"/>
              </a:ext>
            </a:extLst>
          </p:cNvPr>
          <p:cNvSpPr/>
          <p:nvPr/>
        </p:nvSpPr>
        <p:spPr>
          <a:xfrm>
            <a:off x="10783014" y="5209103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Manejo de riesgos</a:t>
            </a:r>
            <a:endParaRPr lang="en-US" sz="2000" dirty="0"/>
          </a:p>
        </p:txBody>
      </p:sp>
      <p:sp>
        <p:nvSpPr>
          <p:cNvPr id="11" name="Text 0"/>
          <p:cNvSpPr/>
          <p:nvPr/>
        </p:nvSpPr>
        <p:spPr>
          <a:xfrm>
            <a:off x="6162675" y="732115"/>
            <a:ext cx="7791450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Importancia de la predicción de la fecha de parto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683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7B667-2401-3B69-DC40-D7F52C4B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4">
            <a:extLst>
              <a:ext uri="{FF2B5EF4-FFF2-40B4-BE49-F238E27FC236}">
                <a16:creationId xmlns:a16="http://schemas.microsoft.com/office/drawing/2014/main" id="{5A98B2A2-5D38-74DC-0797-1FFEDB5F43EF}"/>
              </a:ext>
            </a:extLst>
          </p:cNvPr>
          <p:cNvSpPr/>
          <p:nvPr/>
        </p:nvSpPr>
        <p:spPr>
          <a:xfrm>
            <a:off x="5312926" y="3544014"/>
            <a:ext cx="4018359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Aunque más precisas que la regla de Naegele, las ecografías pueden tener un margen de error de hasta dos semanas, especialmente en el segundo y tercer trimestre. Además, la interpretación puede variar según el técnico.</a:t>
            </a:r>
            <a:endParaRPr lang="en-US" sz="17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38BB2F5-295C-8CFF-E5EF-949FC71462B7}"/>
              </a:ext>
            </a:extLst>
          </p:cNvPr>
          <p:cNvSpPr/>
          <p:nvPr/>
        </p:nvSpPr>
        <p:spPr>
          <a:xfrm>
            <a:off x="9867543" y="3544014"/>
            <a:ext cx="401835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métodos tradicionales no consideran factores individuales como la edad de la madre, historial médico, o complicaciones previas, lo que puede llevar a predicciones inexactas en casos particulares.</a:t>
            </a:r>
            <a:endParaRPr lang="en-US" sz="1700" dirty="0"/>
          </a:p>
        </p:txBody>
      </p:sp>
      <p:sp>
        <p:nvSpPr>
          <p:cNvPr id="14" name="Text 2"/>
          <p:cNvSpPr/>
          <p:nvPr/>
        </p:nvSpPr>
        <p:spPr>
          <a:xfrm>
            <a:off x="808326" y="3544014"/>
            <a:ext cx="4018359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método clásico, basado en la fecha del último período menstrual, a menudo resulta impreciso debido a variaciones en los ciclos menstruales y la ovulación. No tiene en cuenta factores individuales que pueden afectar la duración del embarazo.</a:t>
            </a:r>
            <a:endParaRPr lang="en-US" sz="1700" dirty="0"/>
          </a:p>
        </p:txBody>
      </p:sp>
      <p:sp>
        <p:nvSpPr>
          <p:cNvPr id="15" name="Text 1"/>
          <p:cNvSpPr/>
          <p:nvPr/>
        </p:nvSpPr>
        <p:spPr>
          <a:xfrm>
            <a:off x="1161335" y="29712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Regla de Naegele</a:t>
            </a:r>
            <a:endParaRPr lang="en-US" sz="2200" dirty="0"/>
          </a:p>
        </p:txBody>
      </p:sp>
      <p:sp>
        <p:nvSpPr>
          <p:cNvPr id="16" name="Text 3"/>
          <p:cNvSpPr/>
          <p:nvPr/>
        </p:nvSpPr>
        <p:spPr>
          <a:xfrm>
            <a:off x="5775914" y="29712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Ecografías</a:t>
            </a:r>
            <a:endParaRPr lang="en-US" sz="22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E2B3CE7B-4B54-15B1-E567-D0389E144BE7}"/>
              </a:ext>
            </a:extLst>
          </p:cNvPr>
          <p:cNvSpPr/>
          <p:nvPr/>
        </p:nvSpPr>
        <p:spPr>
          <a:xfrm>
            <a:off x="9867543" y="2971205"/>
            <a:ext cx="36015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Ausencia de personalización</a:t>
            </a:r>
            <a:endParaRPr lang="en-US" sz="220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49D128DE-25A8-253D-AEB8-994C9167E437}"/>
              </a:ext>
            </a:extLst>
          </p:cNvPr>
          <p:cNvSpPr/>
          <p:nvPr/>
        </p:nvSpPr>
        <p:spPr>
          <a:xfrm>
            <a:off x="758309" y="1717000"/>
            <a:ext cx="106649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Limitaciones de los métodos tradicionales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62110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CBA4-6C33-CB04-E360-B33B123C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DC0386D-7389-3A49-AFF5-41B30D96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026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D42951A-F61E-AD6D-49AC-8483C8C08C22}"/>
              </a:ext>
            </a:extLst>
          </p:cNvPr>
          <p:cNvSpPr/>
          <p:nvPr/>
        </p:nvSpPr>
        <p:spPr>
          <a:xfrm>
            <a:off x="532686" y="2573179"/>
            <a:ext cx="12858750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Aplicación de la Inteligencia Artificial en la predicción de fechas de parto</a:t>
            </a:r>
            <a:endParaRPr lang="en-US" sz="31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825B252-AD5C-AE1B-E810-1FBBFFCD09D3}"/>
              </a:ext>
            </a:extLst>
          </p:cNvPr>
          <p:cNvSpPr/>
          <p:nvPr/>
        </p:nvSpPr>
        <p:spPr>
          <a:xfrm>
            <a:off x="916900" y="3636883"/>
            <a:ext cx="532686" cy="15240"/>
          </a:xfrm>
          <a:prstGeom prst="roundRect">
            <a:avLst>
              <a:gd name="adj" fmla="val 898914"/>
            </a:avLst>
          </a:prstGeom>
          <a:solidFill>
            <a:srgbClr val="C1C3D0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7D7A649-19F5-DFE3-7C64-4BD48FD70E1D}"/>
              </a:ext>
            </a:extLst>
          </p:cNvPr>
          <p:cNvSpPr/>
          <p:nvPr/>
        </p:nvSpPr>
        <p:spPr>
          <a:xfrm>
            <a:off x="589717" y="3473291"/>
            <a:ext cx="342424" cy="34242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3C56B7D1-4739-0C82-4B6F-63F19A718DA4}"/>
              </a:ext>
            </a:extLst>
          </p:cNvPr>
          <p:cNvSpPr/>
          <p:nvPr/>
        </p:nvSpPr>
        <p:spPr>
          <a:xfrm>
            <a:off x="1598057" y="3454241"/>
            <a:ext cx="2002750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Recopilación de datos</a:t>
            </a:r>
            <a:endParaRPr lang="en-US" sz="155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4BF5BC12-3ACF-A0E9-1C8D-BF8F756738A3}"/>
              </a:ext>
            </a:extLst>
          </p:cNvPr>
          <p:cNvSpPr/>
          <p:nvPr/>
        </p:nvSpPr>
        <p:spPr>
          <a:xfrm>
            <a:off x="1598057" y="3795832"/>
            <a:ext cx="12499658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analiza grandes conjuntos de datos históricos de embarazos, incluyendo información demográfica, médica y genética de las madres y los resultados de los partos.</a:t>
            </a:r>
            <a:endParaRPr lang="en-US" sz="1150" dirty="0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89F68D93-CA14-04BC-A6E4-1CA98004D81A}"/>
              </a:ext>
            </a:extLst>
          </p:cNvPr>
          <p:cNvSpPr/>
          <p:nvPr/>
        </p:nvSpPr>
        <p:spPr>
          <a:xfrm>
            <a:off x="916900" y="4921687"/>
            <a:ext cx="532686" cy="15240"/>
          </a:xfrm>
          <a:prstGeom prst="roundRect">
            <a:avLst>
              <a:gd name="adj" fmla="val 898914"/>
            </a:avLst>
          </a:prstGeom>
          <a:solidFill>
            <a:srgbClr val="C1C3D0"/>
          </a:solidFill>
          <a:ln/>
        </p:spPr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B6EF5E0D-EB78-ED18-C74D-A366CA046A12}"/>
              </a:ext>
            </a:extLst>
          </p:cNvPr>
          <p:cNvSpPr/>
          <p:nvPr/>
        </p:nvSpPr>
        <p:spPr>
          <a:xfrm>
            <a:off x="589717" y="4758095"/>
            <a:ext cx="342424" cy="34242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5A03CAA7-74BF-7531-2EB2-6636E5AE73CA}"/>
              </a:ext>
            </a:extLst>
          </p:cNvPr>
          <p:cNvSpPr/>
          <p:nvPr/>
        </p:nvSpPr>
        <p:spPr>
          <a:xfrm>
            <a:off x="1598057" y="4739045"/>
            <a:ext cx="2002750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predictivo</a:t>
            </a:r>
            <a:endParaRPr lang="en-US" sz="1550" dirty="0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78D3FB66-66CE-7B43-ADD6-87EFA81A1432}"/>
              </a:ext>
            </a:extLst>
          </p:cNvPr>
          <p:cNvSpPr/>
          <p:nvPr/>
        </p:nvSpPr>
        <p:spPr>
          <a:xfrm>
            <a:off x="1598057" y="5080635"/>
            <a:ext cx="1249965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Utilizando algoritmos de aprendizaje automático, la IA identifica patrones y correlaciones entre diversos factores y la duración real del embarazo.</a:t>
            </a:r>
            <a:endParaRPr lang="en-US" sz="1150" dirty="0"/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60214F87-CC7A-E393-9065-42ABBF4DDE70}"/>
              </a:ext>
            </a:extLst>
          </p:cNvPr>
          <p:cNvSpPr/>
          <p:nvPr/>
        </p:nvSpPr>
        <p:spPr>
          <a:xfrm>
            <a:off x="916900" y="5963126"/>
            <a:ext cx="532686" cy="15240"/>
          </a:xfrm>
          <a:prstGeom prst="roundRect">
            <a:avLst>
              <a:gd name="adj" fmla="val 898914"/>
            </a:avLst>
          </a:prstGeom>
          <a:solidFill>
            <a:srgbClr val="C1C3D0"/>
          </a:solidFill>
          <a:ln/>
        </p:spPr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A061E279-6112-CC59-480E-6B4FB305662C}"/>
              </a:ext>
            </a:extLst>
          </p:cNvPr>
          <p:cNvSpPr/>
          <p:nvPr/>
        </p:nvSpPr>
        <p:spPr>
          <a:xfrm>
            <a:off x="696039" y="5850493"/>
            <a:ext cx="129778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E1337C79-6DEE-7592-9978-0AA3C22A543E}"/>
              </a:ext>
            </a:extLst>
          </p:cNvPr>
          <p:cNvSpPr/>
          <p:nvPr/>
        </p:nvSpPr>
        <p:spPr>
          <a:xfrm>
            <a:off x="1598057" y="5780484"/>
            <a:ext cx="2002750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 personalizado</a:t>
            </a:r>
            <a:endParaRPr lang="en-US" sz="155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1D3C65A9-5120-514A-4048-DA70F79BF05D}"/>
              </a:ext>
            </a:extLst>
          </p:cNvPr>
          <p:cNvSpPr/>
          <p:nvPr/>
        </p:nvSpPr>
        <p:spPr>
          <a:xfrm>
            <a:off x="1598057" y="6122075"/>
            <a:ext cx="1249965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crea un modelo predictivo que tiene en cuenta las características únicas de cada embarazo, ajustándose constantemente con nueva información.</a:t>
            </a:r>
            <a:endParaRPr lang="en-US" sz="1150" dirty="0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2264F97-169D-77E5-3852-B6D7965A4DC7}"/>
              </a:ext>
            </a:extLst>
          </p:cNvPr>
          <p:cNvSpPr/>
          <p:nvPr/>
        </p:nvSpPr>
        <p:spPr>
          <a:xfrm>
            <a:off x="916900" y="7004566"/>
            <a:ext cx="532686" cy="15240"/>
          </a:xfrm>
          <a:prstGeom prst="roundRect">
            <a:avLst>
              <a:gd name="adj" fmla="val 898914"/>
            </a:avLst>
          </a:prstGeom>
          <a:solidFill>
            <a:srgbClr val="C1C3D0"/>
          </a:solidFill>
          <a:ln/>
        </p:spPr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C47C4545-1E66-5D0D-2D73-BB97CB1E0AC3}"/>
              </a:ext>
            </a:extLst>
          </p:cNvPr>
          <p:cNvSpPr/>
          <p:nvPr/>
        </p:nvSpPr>
        <p:spPr>
          <a:xfrm>
            <a:off x="688181" y="6891933"/>
            <a:ext cx="145375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73C264AB-E5C8-807D-E58A-52665417FB09}"/>
              </a:ext>
            </a:extLst>
          </p:cNvPr>
          <p:cNvSpPr/>
          <p:nvPr/>
        </p:nvSpPr>
        <p:spPr>
          <a:xfrm>
            <a:off x="1598057" y="6821924"/>
            <a:ext cx="2002750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Predicción precisa</a:t>
            </a:r>
            <a:endParaRPr lang="en-US" sz="1550" dirty="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F8B541EB-088A-770D-5E6A-64B528012ACA}"/>
              </a:ext>
            </a:extLst>
          </p:cNvPr>
          <p:cNvSpPr/>
          <p:nvPr/>
        </p:nvSpPr>
        <p:spPr>
          <a:xfrm>
            <a:off x="1598057" y="7163514"/>
            <a:ext cx="1249965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ofrece una predicción de fecha de parto más precisa y personalizada, considerando múltiples variables y factores de riesgo.</a:t>
            </a:r>
            <a:endParaRPr lang="en-US" sz="1150" dirty="0"/>
          </a:p>
        </p:txBody>
      </p:sp>
      <p:sp>
        <p:nvSpPr>
          <p:cNvPr id="27" name="Text 4"/>
          <p:cNvSpPr/>
          <p:nvPr/>
        </p:nvSpPr>
        <p:spPr>
          <a:xfrm>
            <a:off x="718304" y="3524250"/>
            <a:ext cx="8513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850" dirty="0"/>
          </a:p>
        </p:txBody>
      </p:sp>
      <p:sp>
        <p:nvSpPr>
          <p:cNvPr id="28" name="Text 9"/>
          <p:cNvSpPr/>
          <p:nvPr/>
        </p:nvSpPr>
        <p:spPr>
          <a:xfrm>
            <a:off x="693539" y="4809053"/>
            <a:ext cx="13466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00422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A403-DC61-4A98-9EBE-85BCBECF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">
            <a:extLst>
              <a:ext uri="{FF2B5EF4-FFF2-40B4-BE49-F238E27FC236}">
                <a16:creationId xmlns:a16="http://schemas.microsoft.com/office/drawing/2014/main" id="{087450F3-07DA-E592-C645-9510847A20FC}"/>
              </a:ext>
            </a:extLst>
          </p:cNvPr>
          <p:cNvSpPr/>
          <p:nvPr/>
        </p:nvSpPr>
        <p:spPr>
          <a:xfrm>
            <a:off x="916900" y="5963126"/>
            <a:ext cx="532686" cy="15240"/>
          </a:xfrm>
          <a:prstGeom prst="roundRect">
            <a:avLst>
              <a:gd name="adj" fmla="val 898914"/>
            </a:avLst>
          </a:prstGeom>
          <a:solidFill>
            <a:srgbClr val="C1C3D0"/>
          </a:solidFill>
          <a:ln/>
        </p:spPr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80696EC2-6AE3-98C2-EEE8-E21AE2B40D21}"/>
              </a:ext>
            </a:extLst>
          </p:cNvPr>
          <p:cNvSpPr/>
          <p:nvPr/>
        </p:nvSpPr>
        <p:spPr>
          <a:xfrm>
            <a:off x="696039" y="5850493"/>
            <a:ext cx="129778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850" dirty="0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4E2F7556-53F8-4906-AE71-66C1196CA98C}"/>
              </a:ext>
            </a:extLst>
          </p:cNvPr>
          <p:cNvSpPr/>
          <p:nvPr/>
        </p:nvSpPr>
        <p:spPr>
          <a:xfrm>
            <a:off x="916900" y="7004566"/>
            <a:ext cx="532686" cy="15240"/>
          </a:xfrm>
          <a:prstGeom prst="roundRect">
            <a:avLst>
              <a:gd name="adj" fmla="val 898914"/>
            </a:avLst>
          </a:prstGeom>
          <a:solidFill>
            <a:srgbClr val="C1C3D0"/>
          </a:solidFill>
          <a:ln/>
        </p:spPr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63B5B333-9424-492F-3BA6-392A1543E392}"/>
              </a:ext>
            </a:extLst>
          </p:cNvPr>
          <p:cNvSpPr/>
          <p:nvPr/>
        </p:nvSpPr>
        <p:spPr>
          <a:xfrm>
            <a:off x="688181" y="6891933"/>
            <a:ext cx="145375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85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359F6A2F-420F-C36F-7EB1-8E7D02199342}"/>
              </a:ext>
            </a:extLst>
          </p:cNvPr>
          <p:cNvSpPr/>
          <p:nvPr/>
        </p:nvSpPr>
        <p:spPr>
          <a:xfrm>
            <a:off x="693539" y="4809053"/>
            <a:ext cx="13466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8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74608" y="725567"/>
            <a:ext cx="779478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Recopilación de datos y preprocesamiento</a:t>
            </a:r>
            <a:endParaRPr lang="en-US" sz="3950" dirty="0"/>
          </a:p>
        </p:txBody>
      </p:sp>
      <p:sp>
        <p:nvSpPr>
          <p:cNvPr id="14" name="Shape 1"/>
          <p:cNvSpPr/>
          <p:nvPr/>
        </p:nvSpPr>
        <p:spPr>
          <a:xfrm>
            <a:off x="696039" y="2282904"/>
            <a:ext cx="3801070" cy="2668310"/>
          </a:xfrm>
          <a:prstGeom prst="roundRect">
            <a:avLst>
              <a:gd name="adj" fmla="val 6502"/>
            </a:avLst>
          </a:prstGeom>
          <a:solidFill>
            <a:srgbClr val="EEEFF5"/>
          </a:solidFill>
          <a:ln/>
        </p:spPr>
      </p:sp>
      <p:sp>
        <p:nvSpPr>
          <p:cNvPr id="15" name="Shape 4"/>
          <p:cNvSpPr/>
          <p:nvPr/>
        </p:nvSpPr>
        <p:spPr>
          <a:xfrm>
            <a:off x="4668441" y="2282904"/>
            <a:ext cx="3801070" cy="2668310"/>
          </a:xfrm>
          <a:prstGeom prst="roundRect">
            <a:avLst>
              <a:gd name="adj" fmla="val 6502"/>
            </a:avLst>
          </a:prstGeom>
          <a:solidFill>
            <a:srgbClr val="EEEFF5"/>
          </a:solidFill>
          <a:ln/>
        </p:spPr>
      </p:sp>
      <p:sp>
        <p:nvSpPr>
          <p:cNvPr id="16" name="Shape 7"/>
          <p:cNvSpPr/>
          <p:nvPr/>
        </p:nvSpPr>
        <p:spPr>
          <a:xfrm>
            <a:off x="674608" y="5143976"/>
            <a:ext cx="3801070" cy="2359938"/>
          </a:xfrm>
          <a:prstGeom prst="roundRect">
            <a:avLst>
              <a:gd name="adj" fmla="val 7352"/>
            </a:avLst>
          </a:prstGeom>
          <a:solidFill>
            <a:srgbClr val="EEEFF5"/>
          </a:solidFill>
          <a:ln/>
        </p:spPr>
      </p:sp>
      <p:sp>
        <p:nvSpPr>
          <p:cNvPr id="17" name="Shape 10"/>
          <p:cNvSpPr/>
          <p:nvPr/>
        </p:nvSpPr>
        <p:spPr>
          <a:xfrm>
            <a:off x="4668441" y="5143976"/>
            <a:ext cx="3801070" cy="2359938"/>
          </a:xfrm>
          <a:prstGeom prst="roundRect">
            <a:avLst>
              <a:gd name="adj" fmla="val 7352"/>
            </a:avLst>
          </a:prstGeom>
          <a:solidFill>
            <a:srgbClr val="EEEFF5"/>
          </a:solidFill>
          <a:ln/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0208065-B30D-57FB-CD1A-3BC801BE0213}"/>
              </a:ext>
            </a:extLst>
          </p:cNvPr>
          <p:cNvSpPr/>
          <p:nvPr/>
        </p:nvSpPr>
        <p:spPr>
          <a:xfrm>
            <a:off x="867370" y="2475667"/>
            <a:ext cx="293131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Fuentes de datos diversas</a:t>
            </a:r>
            <a:endParaRPr lang="en-US" sz="1950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16C437F9-D2CA-137B-1B1E-A2712BF664BF}"/>
              </a:ext>
            </a:extLst>
          </p:cNvPr>
          <p:cNvSpPr/>
          <p:nvPr/>
        </p:nvSpPr>
        <p:spPr>
          <a:xfrm>
            <a:off x="867370" y="2908221"/>
            <a:ext cx="3415546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recopilan datos de historias clínicas electrónicas, dispositivos wearables, aplicaciones móviles de seguimiento del embarazo y cuestionarios detallados a las pacientes.</a:t>
            </a:r>
            <a:endParaRPr lang="en-US" sz="1500" dirty="0"/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27E41B7F-0F7F-B083-E7CD-75EE432DE7BC}"/>
              </a:ext>
            </a:extLst>
          </p:cNvPr>
          <p:cNvSpPr/>
          <p:nvPr/>
        </p:nvSpPr>
        <p:spPr>
          <a:xfrm>
            <a:off x="4861203" y="2475667"/>
            <a:ext cx="282511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Limpieza y normalización</a:t>
            </a:r>
            <a:endParaRPr lang="en-US" sz="195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38393D31-0286-3855-62F9-3A4F28149554}"/>
              </a:ext>
            </a:extLst>
          </p:cNvPr>
          <p:cNvSpPr/>
          <p:nvPr/>
        </p:nvSpPr>
        <p:spPr>
          <a:xfrm>
            <a:off x="4861203" y="2908221"/>
            <a:ext cx="3415546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datos se someten a un riguroso proceso de limpieza para eliminar errores y valores atípicos. Se normalizan para garantizar la consistencia entre diferentes fuentes.</a:t>
            </a:r>
            <a:endParaRPr lang="en-US" sz="1500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C34F9415-FE33-5E3B-141F-58833996E130}"/>
              </a:ext>
            </a:extLst>
          </p:cNvPr>
          <p:cNvSpPr/>
          <p:nvPr/>
        </p:nvSpPr>
        <p:spPr>
          <a:xfrm>
            <a:off x="867370" y="5769293"/>
            <a:ext cx="3415546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implementan técnicas avanzadas de anonimización para proteger la privacidad de las pacientes, cumpliendo con regulaciones como GDPR y HIPAA.</a:t>
            </a:r>
            <a:endParaRPr lang="en-US" sz="1500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8B8F5739-EB92-91E8-2428-0820CB5439B1}"/>
              </a:ext>
            </a:extLst>
          </p:cNvPr>
          <p:cNvSpPr/>
          <p:nvPr/>
        </p:nvSpPr>
        <p:spPr>
          <a:xfrm>
            <a:off x="4861203" y="5336738"/>
            <a:ext cx="287964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Enriquecimiento de datos</a:t>
            </a:r>
            <a:endParaRPr lang="en-US" sz="1950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4E9D9062-21A4-5081-4B67-9CB491106E13}"/>
              </a:ext>
            </a:extLst>
          </p:cNvPr>
          <p:cNvSpPr/>
          <p:nvPr/>
        </p:nvSpPr>
        <p:spPr>
          <a:xfrm>
            <a:off x="4861203" y="5769293"/>
            <a:ext cx="3415546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incorporan datos adicionales como factores ambientales, historial familiar y marcadores genéticos para mejorar la precisión del modelo predictivo.</a:t>
            </a:r>
            <a:endParaRPr lang="en-US" sz="1500" dirty="0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B87C9C41-6BE7-094A-441F-DA3AB3582F40}"/>
              </a:ext>
            </a:extLst>
          </p:cNvPr>
          <p:cNvSpPr/>
          <p:nvPr/>
        </p:nvSpPr>
        <p:spPr>
          <a:xfrm>
            <a:off x="867370" y="5336738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Anonimización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421338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BAE598-D586-27A8-7B43-64246C86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4911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A9EB7D4-1CCF-E8E4-8FB7-EB5C080091AD}"/>
              </a:ext>
            </a:extLst>
          </p:cNvPr>
          <p:cNvSpPr/>
          <p:nvPr/>
        </p:nvSpPr>
        <p:spPr>
          <a:xfrm>
            <a:off x="685681" y="3073122"/>
            <a:ext cx="10425351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Desarrollo del proyecto con la metodología XP</a:t>
            </a:r>
            <a:endParaRPr lang="en-US" sz="40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58887E5D-C1B6-9CC7-6F1A-494951A5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1" y="4011454"/>
            <a:ext cx="3314700" cy="78366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ADB6393D-0276-B1C4-53C3-E1E9660523EB}"/>
              </a:ext>
            </a:extLst>
          </p:cNvPr>
          <p:cNvSpPr/>
          <p:nvPr/>
        </p:nvSpPr>
        <p:spPr>
          <a:xfrm>
            <a:off x="881539" y="5088969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Planificación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864DC9-9E13-B8A0-5480-3ED9586C28F1}"/>
              </a:ext>
            </a:extLst>
          </p:cNvPr>
          <p:cNvSpPr/>
          <p:nvPr/>
        </p:nvSpPr>
        <p:spPr>
          <a:xfrm>
            <a:off x="881539" y="5528667"/>
            <a:ext cx="2922984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equipo multidisciplinario de desarrolladores y expertos médicos define las historias de usuario y prioriza las funcionalidades clave del sistema de predicción.</a:t>
            </a:r>
            <a:endParaRPr lang="en-US" sz="15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285AA45-9FB3-7560-6FB1-3F4A4CF6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81" y="4011454"/>
            <a:ext cx="3314819" cy="783669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23B9BDFB-478F-CEE3-50FB-4E59D985E28F}"/>
              </a:ext>
            </a:extLst>
          </p:cNvPr>
          <p:cNvSpPr/>
          <p:nvPr/>
        </p:nvSpPr>
        <p:spPr>
          <a:xfrm>
            <a:off x="4196239" y="5088969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Diseño simple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D81CD31-BC39-3968-6E4B-73EF9AE0E875}"/>
              </a:ext>
            </a:extLst>
          </p:cNvPr>
          <p:cNvSpPr/>
          <p:nvPr/>
        </p:nvSpPr>
        <p:spPr>
          <a:xfrm>
            <a:off x="4196239" y="5528667"/>
            <a:ext cx="2923103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crea un diseño inicial del sistema, enfocándose en la arquitectura esencial y la integración de los algoritmos de IA con la interfaz de usuario.</a:t>
            </a:r>
            <a:endParaRPr lang="en-US" sz="15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E4FDA8B9-368A-BDA9-D1A9-70A804F01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011454"/>
            <a:ext cx="3314700" cy="783669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97831B42-2E87-FA2D-5A9C-54A979A515B2}"/>
              </a:ext>
            </a:extLst>
          </p:cNvPr>
          <p:cNvSpPr/>
          <p:nvPr/>
        </p:nvSpPr>
        <p:spPr>
          <a:xfrm>
            <a:off x="7511058" y="5088969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Desarrollo iterativo</a:t>
            </a:r>
            <a:endParaRPr lang="en-US" sz="20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3BAC40C-25DE-37B4-136C-E4BBF10843DD}"/>
              </a:ext>
            </a:extLst>
          </p:cNvPr>
          <p:cNvSpPr/>
          <p:nvPr/>
        </p:nvSpPr>
        <p:spPr>
          <a:xfrm>
            <a:off x="7511058" y="5528667"/>
            <a:ext cx="2922984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implementan ciclos cortos de desarrollo, permitiendo la adaptación rápida a los cambios y la incorporación continua de feedback de los usuarios finales.</a:t>
            </a:r>
            <a:endParaRPr lang="en-US" sz="150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CEA46795-4E8E-AD13-8E2E-605916B01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900" y="4011454"/>
            <a:ext cx="3314819" cy="783669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155DD385-8B0D-5790-A7BC-20C1ED760EC8}"/>
              </a:ext>
            </a:extLst>
          </p:cNvPr>
          <p:cNvSpPr/>
          <p:nvPr/>
        </p:nvSpPr>
        <p:spPr>
          <a:xfrm>
            <a:off x="10825758" y="5088969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Pruebas continuas</a:t>
            </a:r>
            <a:endParaRPr lang="en-US" sz="20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8A848B84-2467-9ECF-0C98-485F0AA133F3}"/>
              </a:ext>
            </a:extLst>
          </p:cNvPr>
          <p:cNvSpPr/>
          <p:nvPr/>
        </p:nvSpPr>
        <p:spPr>
          <a:xfrm>
            <a:off x="10825758" y="5528667"/>
            <a:ext cx="2923103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realizan pruebas automatizadas y manuales en cada iteración, asegurando la precisión del modelo predictivo y la usabilidad del sistema.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793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2A6DF1D-6463-9DD6-8654-B7284960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529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3E9BF07-5DDC-5B78-99ED-752E443FA076}"/>
              </a:ext>
            </a:extLst>
          </p:cNvPr>
          <p:cNvSpPr/>
          <p:nvPr/>
        </p:nvSpPr>
        <p:spPr>
          <a:xfrm>
            <a:off x="658773" y="2870478"/>
            <a:ext cx="13312854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Uso de la Inteligencia Artificial con regresión lineal para el cálculo de fecha de parto</a:t>
            </a:r>
            <a:endParaRPr lang="en-US" sz="39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5291283-8998-D1E6-DF0A-B9C04AFD0251}"/>
              </a:ext>
            </a:extLst>
          </p:cNvPr>
          <p:cNvSpPr/>
          <p:nvPr/>
        </p:nvSpPr>
        <p:spPr>
          <a:xfrm>
            <a:off x="666393" y="4398645"/>
            <a:ext cx="13296186" cy="5420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6CC234E2-6C98-392C-17A9-F4B0D90EE2BD}"/>
              </a:ext>
            </a:extLst>
          </p:cNvPr>
          <p:cNvSpPr/>
          <p:nvPr/>
        </p:nvSpPr>
        <p:spPr>
          <a:xfrm>
            <a:off x="666393" y="4940737"/>
            <a:ext cx="13296186" cy="8432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7595EC80-9A6C-2ACF-AA0D-C0A01FFDAA6D}"/>
              </a:ext>
            </a:extLst>
          </p:cNvPr>
          <p:cNvSpPr/>
          <p:nvPr/>
        </p:nvSpPr>
        <p:spPr>
          <a:xfrm>
            <a:off x="666393" y="6326029"/>
            <a:ext cx="13296186" cy="8432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" name="Shape 18">
            <a:extLst>
              <a:ext uri="{FF2B5EF4-FFF2-40B4-BE49-F238E27FC236}">
                <a16:creationId xmlns:a16="http://schemas.microsoft.com/office/drawing/2014/main" id="{9A9108C8-C9A4-4B83-01CA-769A93796CAB}"/>
              </a:ext>
            </a:extLst>
          </p:cNvPr>
          <p:cNvSpPr/>
          <p:nvPr/>
        </p:nvSpPr>
        <p:spPr>
          <a:xfrm>
            <a:off x="666393" y="7169229"/>
            <a:ext cx="13296186" cy="5420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856178" y="4519136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291495" y="4519136"/>
            <a:ext cx="404764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Coeficiente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9723001" y="4519136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en la predicción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856178" y="5061228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Edad materna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5291495" y="5061228"/>
            <a:ext cx="404764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0.15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9723001" y="5061228"/>
            <a:ext cx="405145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Ligero aumento en la duración del embarazo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856178" y="5904428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IMC pre-embarazo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1495" y="5904428"/>
            <a:ext cx="404764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-0.08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723001" y="5904428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Disminución sutil en la duración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856178" y="6446520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Paridad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291495" y="6446520"/>
            <a:ext cx="404764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-0.25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856178" y="7289721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Presión arterial inicial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5291495" y="7289721"/>
            <a:ext cx="404764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0.05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9723001" y="7289721"/>
            <a:ext cx="405145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mínimo en la predicción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35993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62" y="610791"/>
            <a:ext cx="7925276" cy="1718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Predicción de Fechas de Parto Utilizando Inteligencia Artificial: Un Análisis Detallado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2" y="2589967"/>
            <a:ext cx="435173" cy="4351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362" y="3199209"/>
            <a:ext cx="229088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 precisión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09362" y="3589973"/>
            <a:ext cx="3832027" cy="1392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reduce el margen de error en la predicción de fechas de parto de 2 semanas a solo 3-5 días en promedio, mejorando significativamente la planificación médica y familiar.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493" y="2589967"/>
            <a:ext cx="435173" cy="435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02493" y="3199209"/>
            <a:ext cx="229088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Personalización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4702493" y="3589973"/>
            <a:ext cx="3832146" cy="1113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considera factores individuales como genética, estilo de vida y condiciones médicas preexistentes, ofreciendo predicciones adaptadas a cada embarazo.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2" y="5504736"/>
            <a:ext cx="435173" cy="4351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362" y="6113978"/>
            <a:ext cx="229088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Gestión de riesgos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09362" y="6504742"/>
            <a:ext cx="3832027" cy="1113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IA identifica patrones sutiles que pueden indicar riesgos potenciales, permitiendo intervenciones tempranas y mejorando los resultados del embarazo.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493" y="5504736"/>
            <a:ext cx="435173" cy="4351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02493" y="6113978"/>
            <a:ext cx="229088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Aprendizaje continuo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4702493" y="6504742"/>
            <a:ext cx="3832146" cy="1113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se actualiza constantemente con nuevos datos, mejorando su precisión y adaptándose a los avances en la atención prenatal.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1061</Words>
  <Application>Microsoft Office PowerPoint</Application>
  <PresentationFormat>Personalizado</PresentationFormat>
  <Paragraphs>101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 Black</vt:lpstr>
      <vt:lpstr>Arial</vt:lpstr>
      <vt:lpstr>Barlow</vt:lpstr>
      <vt:lpstr>Aptos Display</vt:lpstr>
      <vt:lpstr>Futura Bk BT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RALPH TORRES CABALLERO</cp:lastModifiedBy>
  <cp:revision>2</cp:revision>
  <dcterms:created xsi:type="dcterms:W3CDTF">2024-09-10T13:14:15Z</dcterms:created>
  <dcterms:modified xsi:type="dcterms:W3CDTF">2024-09-10T18:54:46Z</dcterms:modified>
</cp:coreProperties>
</file>